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000663" cy="25199975"/>
  <p:notesSz cx="6858000" cy="9144000"/>
  <p:defaultTextStyle>
    <a:defPPr>
      <a:defRPr lang="en-US"/>
    </a:defPPr>
    <a:lvl1pPr marL="0" algn="l" defTabSz="45712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5" algn="l" defTabSz="45712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50" algn="l" defTabSz="45712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76" algn="l" defTabSz="45712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01" algn="l" defTabSz="45712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26" algn="l" defTabSz="45712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51" algn="l" defTabSz="45712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76" algn="l" defTabSz="45712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01" algn="l" defTabSz="45712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47" autoAdjust="0"/>
  </p:normalViewPr>
  <p:slideViewPr>
    <p:cSldViewPr snapToGrid="0">
      <p:cViewPr>
        <p:scale>
          <a:sx n="66" d="100"/>
          <a:sy n="66" d="100"/>
        </p:scale>
        <p:origin x="186" y="-48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1" y="4124165"/>
            <a:ext cx="15300564" cy="8773325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4" y="13235823"/>
            <a:ext cx="13500497" cy="6084159"/>
          </a:xfrm>
        </p:spPr>
        <p:txBody>
          <a:bodyPr/>
          <a:lstStyle>
            <a:lvl1pPr marL="0" indent="0" algn="ctr">
              <a:buNone/>
              <a:defRPr sz="4725"/>
            </a:lvl1pPr>
            <a:lvl2pPr marL="899998" indent="0" algn="ctr">
              <a:buNone/>
              <a:defRPr sz="3937"/>
            </a:lvl2pPr>
            <a:lvl3pPr marL="1799995" indent="0" algn="ctr">
              <a:buNone/>
              <a:defRPr sz="3543"/>
            </a:lvl3pPr>
            <a:lvl4pPr marL="2699993" indent="0" algn="ctr">
              <a:buNone/>
              <a:defRPr sz="3150"/>
            </a:lvl4pPr>
            <a:lvl5pPr marL="3599991" indent="0" algn="ctr">
              <a:buNone/>
              <a:defRPr sz="3150"/>
            </a:lvl5pPr>
            <a:lvl6pPr marL="4499989" indent="0" algn="ctr">
              <a:buNone/>
              <a:defRPr sz="3150"/>
            </a:lvl6pPr>
            <a:lvl7pPr marL="5399987" indent="0" algn="ctr">
              <a:buNone/>
              <a:defRPr sz="3150"/>
            </a:lvl7pPr>
            <a:lvl8pPr marL="6299983" indent="0" algn="ctr">
              <a:buNone/>
              <a:defRPr sz="3150"/>
            </a:lvl8pPr>
            <a:lvl9pPr marL="7199980" indent="0" algn="ctr">
              <a:buNone/>
              <a:defRPr sz="315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74E2-6FD6-4840-80AF-B61A788DBDF8}" type="datetimeFigureOut">
              <a:rPr lang="fa-IR" smtClean="0"/>
              <a:t>03/05/1446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3B5D2-61A3-48B9-A325-40505294793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9684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74E2-6FD6-4840-80AF-B61A788DBDF8}" type="datetimeFigureOut">
              <a:rPr lang="fa-IR" smtClean="0"/>
              <a:t>03/05/1446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3B5D2-61A3-48B9-A325-40505294793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7304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6" y="1341665"/>
            <a:ext cx="3881393" cy="2135581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7" y="1341665"/>
            <a:ext cx="11419171" cy="2135581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74E2-6FD6-4840-80AF-B61A788DBDF8}" type="datetimeFigureOut">
              <a:rPr lang="fa-IR" smtClean="0"/>
              <a:t>03/05/1446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3B5D2-61A3-48B9-A325-40505294793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27785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74E2-6FD6-4840-80AF-B61A788DBDF8}" type="datetimeFigureOut">
              <a:rPr lang="fa-IR" smtClean="0"/>
              <a:t>03/05/1446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3B5D2-61A3-48B9-A325-40505294793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20456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6282501"/>
            <a:ext cx="15525572" cy="10482488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16864158"/>
            <a:ext cx="15525572" cy="5512493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/>
                </a:solidFill>
              </a:defRPr>
            </a:lvl1pPr>
            <a:lvl2pPr marL="899998" indent="0">
              <a:buNone/>
              <a:defRPr sz="3937">
                <a:solidFill>
                  <a:schemeClr val="tx1">
                    <a:tint val="75000"/>
                  </a:schemeClr>
                </a:solidFill>
              </a:defRPr>
            </a:lvl2pPr>
            <a:lvl3pPr marL="1799995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3pPr>
            <a:lvl4pPr marL="2699993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4pPr>
            <a:lvl5pPr marL="359999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5pPr>
            <a:lvl6pPr marL="4499989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6pPr>
            <a:lvl7pPr marL="5399987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7pPr>
            <a:lvl8pPr marL="6299983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8pPr>
            <a:lvl9pPr marL="719998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74E2-6FD6-4840-80AF-B61A788DBDF8}" type="datetimeFigureOut">
              <a:rPr lang="fa-IR" smtClean="0"/>
              <a:t>03/05/1446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3B5D2-61A3-48B9-A325-40505294793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767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6708326"/>
            <a:ext cx="7650282" cy="1598915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6708326"/>
            <a:ext cx="7650282" cy="1598915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74E2-6FD6-4840-80AF-B61A788DBDF8}" type="datetimeFigureOut">
              <a:rPr lang="fa-IR" smtClean="0"/>
              <a:t>03/05/1446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3B5D2-61A3-48B9-A325-40505294793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02981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341672"/>
            <a:ext cx="15525572" cy="48708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3" y="6177496"/>
            <a:ext cx="7615123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899998" indent="0">
              <a:buNone/>
              <a:defRPr sz="3937" b="1"/>
            </a:lvl2pPr>
            <a:lvl3pPr marL="1799995" indent="0">
              <a:buNone/>
              <a:defRPr sz="3543" b="1"/>
            </a:lvl3pPr>
            <a:lvl4pPr marL="2699993" indent="0">
              <a:buNone/>
              <a:defRPr sz="3150" b="1"/>
            </a:lvl4pPr>
            <a:lvl5pPr marL="3599991" indent="0">
              <a:buNone/>
              <a:defRPr sz="3150" b="1"/>
            </a:lvl5pPr>
            <a:lvl6pPr marL="4499989" indent="0">
              <a:buNone/>
              <a:defRPr sz="3150" b="1"/>
            </a:lvl6pPr>
            <a:lvl7pPr marL="5399987" indent="0">
              <a:buNone/>
              <a:defRPr sz="3150" b="1"/>
            </a:lvl7pPr>
            <a:lvl8pPr marL="6299983" indent="0">
              <a:buNone/>
              <a:defRPr sz="3150" b="1"/>
            </a:lvl8pPr>
            <a:lvl9pPr marL="7199980" indent="0">
              <a:buNone/>
              <a:defRPr sz="315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3" y="9204991"/>
            <a:ext cx="7615123" cy="1353915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6177496"/>
            <a:ext cx="7652626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899998" indent="0">
              <a:buNone/>
              <a:defRPr sz="3937" b="1"/>
            </a:lvl2pPr>
            <a:lvl3pPr marL="1799995" indent="0">
              <a:buNone/>
              <a:defRPr sz="3543" b="1"/>
            </a:lvl3pPr>
            <a:lvl4pPr marL="2699993" indent="0">
              <a:buNone/>
              <a:defRPr sz="3150" b="1"/>
            </a:lvl4pPr>
            <a:lvl5pPr marL="3599991" indent="0">
              <a:buNone/>
              <a:defRPr sz="3150" b="1"/>
            </a:lvl5pPr>
            <a:lvl6pPr marL="4499989" indent="0">
              <a:buNone/>
              <a:defRPr sz="3150" b="1"/>
            </a:lvl6pPr>
            <a:lvl7pPr marL="5399987" indent="0">
              <a:buNone/>
              <a:defRPr sz="3150" b="1"/>
            </a:lvl7pPr>
            <a:lvl8pPr marL="6299983" indent="0">
              <a:buNone/>
              <a:defRPr sz="3150" b="1"/>
            </a:lvl8pPr>
            <a:lvl9pPr marL="7199980" indent="0">
              <a:buNone/>
              <a:defRPr sz="315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9204991"/>
            <a:ext cx="7652626" cy="1353915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74E2-6FD6-4840-80AF-B61A788DBDF8}" type="datetimeFigureOut">
              <a:rPr lang="fa-IR" smtClean="0"/>
              <a:t>03/05/1446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3B5D2-61A3-48B9-A325-40505294793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1231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74E2-6FD6-4840-80AF-B61A788DBDF8}" type="datetimeFigureOut">
              <a:rPr lang="fa-IR" smtClean="0"/>
              <a:t>03/05/1446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3B5D2-61A3-48B9-A325-40505294793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11067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74E2-6FD6-4840-80AF-B61A788DBDF8}" type="datetimeFigureOut">
              <a:rPr lang="fa-IR" smtClean="0"/>
              <a:t>03/05/1446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3B5D2-61A3-48B9-A325-40505294793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83933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1679998"/>
            <a:ext cx="5805682" cy="5879994"/>
          </a:xfrm>
        </p:spPr>
        <p:txBody>
          <a:bodyPr anchor="b"/>
          <a:lstStyle>
            <a:lvl1pPr>
              <a:defRPr sz="62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3628335"/>
            <a:ext cx="9112836" cy="17908316"/>
          </a:xfrm>
        </p:spPr>
        <p:txBody>
          <a:bodyPr/>
          <a:lstStyle>
            <a:lvl1pPr>
              <a:defRPr sz="6299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7559994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899998" indent="0">
              <a:buNone/>
              <a:defRPr sz="2756"/>
            </a:lvl2pPr>
            <a:lvl3pPr marL="1799995" indent="0">
              <a:buNone/>
              <a:defRPr sz="2362"/>
            </a:lvl3pPr>
            <a:lvl4pPr marL="2699993" indent="0">
              <a:buNone/>
              <a:defRPr sz="1969"/>
            </a:lvl4pPr>
            <a:lvl5pPr marL="3599991" indent="0">
              <a:buNone/>
              <a:defRPr sz="1969"/>
            </a:lvl5pPr>
            <a:lvl6pPr marL="4499989" indent="0">
              <a:buNone/>
              <a:defRPr sz="1969"/>
            </a:lvl6pPr>
            <a:lvl7pPr marL="5399987" indent="0">
              <a:buNone/>
              <a:defRPr sz="1969"/>
            </a:lvl7pPr>
            <a:lvl8pPr marL="6299983" indent="0">
              <a:buNone/>
              <a:defRPr sz="1969"/>
            </a:lvl8pPr>
            <a:lvl9pPr marL="7199980" indent="0">
              <a:buNone/>
              <a:defRPr sz="1969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74E2-6FD6-4840-80AF-B61A788DBDF8}" type="datetimeFigureOut">
              <a:rPr lang="fa-IR" smtClean="0"/>
              <a:t>03/05/1446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3B5D2-61A3-48B9-A325-40505294793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79816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1679998"/>
            <a:ext cx="5805682" cy="5879994"/>
          </a:xfrm>
        </p:spPr>
        <p:txBody>
          <a:bodyPr anchor="b"/>
          <a:lstStyle>
            <a:lvl1pPr>
              <a:defRPr sz="62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3628335"/>
            <a:ext cx="9112836" cy="17908316"/>
          </a:xfrm>
        </p:spPr>
        <p:txBody>
          <a:bodyPr anchor="t"/>
          <a:lstStyle>
            <a:lvl1pPr marL="0" indent="0">
              <a:buNone/>
              <a:defRPr sz="6299"/>
            </a:lvl1pPr>
            <a:lvl2pPr marL="899998" indent="0">
              <a:buNone/>
              <a:defRPr sz="5512"/>
            </a:lvl2pPr>
            <a:lvl3pPr marL="1799995" indent="0">
              <a:buNone/>
              <a:defRPr sz="4725"/>
            </a:lvl3pPr>
            <a:lvl4pPr marL="2699993" indent="0">
              <a:buNone/>
              <a:defRPr sz="3937"/>
            </a:lvl4pPr>
            <a:lvl5pPr marL="3599991" indent="0">
              <a:buNone/>
              <a:defRPr sz="3937"/>
            </a:lvl5pPr>
            <a:lvl6pPr marL="4499989" indent="0">
              <a:buNone/>
              <a:defRPr sz="3937"/>
            </a:lvl6pPr>
            <a:lvl7pPr marL="5399987" indent="0">
              <a:buNone/>
              <a:defRPr sz="3937"/>
            </a:lvl7pPr>
            <a:lvl8pPr marL="6299983" indent="0">
              <a:buNone/>
              <a:defRPr sz="3937"/>
            </a:lvl8pPr>
            <a:lvl9pPr marL="7199980" indent="0">
              <a:buNone/>
              <a:defRPr sz="393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7559994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899998" indent="0">
              <a:buNone/>
              <a:defRPr sz="2756"/>
            </a:lvl2pPr>
            <a:lvl3pPr marL="1799995" indent="0">
              <a:buNone/>
              <a:defRPr sz="2362"/>
            </a:lvl3pPr>
            <a:lvl4pPr marL="2699993" indent="0">
              <a:buNone/>
              <a:defRPr sz="1969"/>
            </a:lvl4pPr>
            <a:lvl5pPr marL="3599991" indent="0">
              <a:buNone/>
              <a:defRPr sz="1969"/>
            </a:lvl5pPr>
            <a:lvl6pPr marL="4499989" indent="0">
              <a:buNone/>
              <a:defRPr sz="1969"/>
            </a:lvl6pPr>
            <a:lvl7pPr marL="5399987" indent="0">
              <a:buNone/>
              <a:defRPr sz="1969"/>
            </a:lvl7pPr>
            <a:lvl8pPr marL="6299983" indent="0">
              <a:buNone/>
              <a:defRPr sz="1969"/>
            </a:lvl8pPr>
            <a:lvl9pPr marL="7199980" indent="0">
              <a:buNone/>
              <a:defRPr sz="1969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74E2-6FD6-4840-80AF-B61A788DBDF8}" type="datetimeFigureOut">
              <a:rPr lang="fa-IR" smtClean="0"/>
              <a:t>03/05/1446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3B5D2-61A3-48B9-A325-40505294793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6016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7" y="1341672"/>
            <a:ext cx="15525572" cy="487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7" y="6708326"/>
            <a:ext cx="15525572" cy="15989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7" y="23356650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274E2-6FD6-4840-80AF-B61A788DBDF8}" type="datetimeFigureOut">
              <a:rPr lang="fa-IR" smtClean="0"/>
              <a:t>03/05/1446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23356650"/>
            <a:ext cx="6075224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9" y="23356650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3B5D2-61A3-48B9-A325-40505294793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89019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799995" rtl="1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9999" indent="-449999" algn="r" defTabSz="1799995" rtl="1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49996" indent="-449999" algn="r" defTabSz="1799995" rtl="1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49994" indent="-449999" algn="r" defTabSz="1799995" rtl="1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49992" indent="-449999" algn="r" defTabSz="1799995" rtl="1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49990" indent="-449999" algn="r" defTabSz="1799995" rtl="1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49988" indent="-449999" algn="r" defTabSz="1799995" rtl="1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49984" indent="-449999" algn="r" defTabSz="1799995" rtl="1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49982" indent="-449999" algn="r" defTabSz="1799995" rtl="1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49979" indent="-449999" algn="r" defTabSz="1799995" rtl="1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799995" rtl="1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899998" algn="r" defTabSz="1799995" rtl="1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799995" algn="r" defTabSz="1799995" rtl="1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699993" algn="r" defTabSz="1799995" rtl="1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599991" algn="r" defTabSz="1799995" rtl="1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499989" algn="r" defTabSz="1799995" rtl="1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399987" algn="r" defTabSz="1799995" rtl="1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299983" algn="r" defTabSz="1799995" rtl="1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199980" algn="r" defTabSz="1799995" rtl="1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70B1183-2E58-0809-DB44-9E16E34A1862}"/>
              </a:ext>
            </a:extLst>
          </p:cNvPr>
          <p:cNvSpPr txBox="1"/>
          <p:nvPr/>
        </p:nvSpPr>
        <p:spPr>
          <a:xfrm>
            <a:off x="535672" y="5539340"/>
            <a:ext cx="17004183" cy="86177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fa-IR" sz="5000" dirty="0">
                <a:solidFill>
                  <a:srgbClr val="7030A0"/>
                </a:solidFill>
                <a:cs typeface="B Titr" panose="00000700000000000000" pitchFamily="2" charset="-78"/>
              </a:rPr>
              <a:t>عنوان:</a:t>
            </a:r>
            <a:endParaRPr lang="en-US" sz="500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BBB9AB-29FD-944F-675D-87DC1522EDAD}"/>
              </a:ext>
            </a:extLst>
          </p:cNvPr>
          <p:cNvSpPr txBox="1"/>
          <p:nvPr/>
        </p:nvSpPr>
        <p:spPr>
          <a:xfrm>
            <a:off x="9315451" y="6754020"/>
            <a:ext cx="8224405" cy="553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extLst>
              <a:ext uri="{C807C97D-BFC1-408E-A445-0C87EB9F89A2}">
                <ask:lineSketchStyleProps xmlns="" xmlns:ask="http://schemas.microsoft.com/office/drawing/2018/sketchyshapes" sd="981765707">
                  <a:custGeom>
                    <a:avLst/>
                    <a:gdLst>
                      <a:gd name="connsiteX0" fmla="*/ 0 w 10670879"/>
                      <a:gd name="connsiteY0" fmla="*/ 0 h 584775"/>
                      <a:gd name="connsiteX1" fmla="*/ 10670879 w 10670879"/>
                      <a:gd name="connsiteY1" fmla="*/ 0 h 584775"/>
                      <a:gd name="connsiteX2" fmla="*/ 10670879 w 10670879"/>
                      <a:gd name="connsiteY2" fmla="*/ 584775 h 584775"/>
                      <a:gd name="connsiteX3" fmla="*/ 0 w 10670879"/>
                      <a:gd name="connsiteY3" fmla="*/ 584775 h 584775"/>
                      <a:gd name="connsiteX4" fmla="*/ 0 w 10670879"/>
                      <a:gd name="connsiteY4" fmla="*/ 0 h 5847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670879" h="584775" fill="none" extrusionOk="0">
                        <a:moveTo>
                          <a:pt x="0" y="0"/>
                        </a:moveTo>
                        <a:cubicBezTo>
                          <a:pt x="1533988" y="-33775"/>
                          <a:pt x="5536310" y="138873"/>
                          <a:pt x="10670879" y="0"/>
                        </a:cubicBezTo>
                        <a:cubicBezTo>
                          <a:pt x="10695012" y="72806"/>
                          <a:pt x="10652274" y="439861"/>
                          <a:pt x="10670879" y="584775"/>
                        </a:cubicBezTo>
                        <a:cubicBezTo>
                          <a:pt x="6469839" y="447445"/>
                          <a:pt x="1851482" y="446919"/>
                          <a:pt x="0" y="584775"/>
                        </a:cubicBezTo>
                        <a:cubicBezTo>
                          <a:pt x="27201" y="374681"/>
                          <a:pt x="47523" y="109891"/>
                          <a:pt x="0" y="0"/>
                        </a:cubicBezTo>
                        <a:close/>
                      </a:path>
                      <a:path w="10670879" h="584775" stroke="0" extrusionOk="0">
                        <a:moveTo>
                          <a:pt x="0" y="0"/>
                        </a:moveTo>
                        <a:cubicBezTo>
                          <a:pt x="5232093" y="-101487"/>
                          <a:pt x="7535670" y="-162162"/>
                          <a:pt x="10670879" y="0"/>
                        </a:cubicBezTo>
                        <a:cubicBezTo>
                          <a:pt x="10704382" y="236829"/>
                          <a:pt x="10687442" y="342660"/>
                          <a:pt x="10670879" y="584775"/>
                        </a:cubicBezTo>
                        <a:cubicBezTo>
                          <a:pt x="9151806" y="634840"/>
                          <a:pt x="3400862" y="426326"/>
                          <a:pt x="0" y="584775"/>
                        </a:cubicBezTo>
                        <a:cubicBezTo>
                          <a:pt x="-913" y="335395"/>
                          <a:pt x="28512" y="19632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fa-IR" sz="3000" dirty="0">
                <a:solidFill>
                  <a:srgbClr val="7030A0"/>
                </a:solidFill>
                <a:cs typeface="B Titr" panose="00000700000000000000" pitchFamily="2" charset="-78"/>
              </a:rPr>
              <a:t>نویسنده: </a:t>
            </a:r>
            <a:endParaRPr lang="en-US" sz="3000" dirty="0">
              <a:solidFill>
                <a:srgbClr val="7030A0"/>
              </a:solidFill>
              <a:cs typeface="B Titr" panose="00000700000000000000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A30962-A1C0-10E1-8745-0E431A1E6602}"/>
              </a:ext>
            </a:extLst>
          </p:cNvPr>
          <p:cNvSpPr txBox="1"/>
          <p:nvPr/>
        </p:nvSpPr>
        <p:spPr>
          <a:xfrm>
            <a:off x="9144000" y="7643714"/>
            <a:ext cx="8395854" cy="790985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 rtl="1" eaLnBrk="1" hangingPunct="1">
              <a:defRPr/>
            </a:pPr>
            <a:r>
              <a:rPr lang="fa-IR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چکیده: </a:t>
            </a:r>
          </a:p>
          <a:p>
            <a:pPr indent="486662" algn="just" rtl="1">
              <a:defRPr/>
            </a:pPr>
            <a:r>
              <a:rPr lang="fa-IR" alt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برا</a:t>
            </a: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ی تهیه پوستر به نکات زیر دقت کنید:</a:t>
            </a:r>
          </a:p>
          <a:p>
            <a:pPr indent="486662" algn="just" rtl="1">
              <a:defRPr/>
            </a:pPr>
            <a:endParaRPr lang="fa-IR" sz="2600" dirty="0">
              <a:solidFill>
                <a:prstClr val="black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457176" indent="-457176" algn="just" rtl="1">
              <a:buFont typeface="Wingdings" panose="05000000000000000000" pitchFamily="2" charset="2"/>
              <a:buChar char="§"/>
              <a:defRPr/>
            </a:pP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اندازه  قلم متن اصلی </a:t>
            </a: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26، </a:t>
            </a:r>
            <a:r>
              <a:rPr 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B Nazanin</a:t>
            </a: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برای متون فارسی می باشد. برای لغات انگلیسی از  فونت </a:t>
            </a:r>
            <a:r>
              <a:rPr 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Time New Romance</a:t>
            </a: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و دو سایز کوچکتر از اندازه قلم فارسی استفاده شود.</a:t>
            </a:r>
          </a:p>
          <a:p>
            <a:pPr marL="457176" indent="-457176" algn="just" rtl="1">
              <a:buFont typeface="Wingdings" panose="05000000000000000000" pitchFamily="2" charset="2"/>
              <a:buChar char="§"/>
              <a:defRPr/>
            </a:pP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اندازه فونت عنوان مقاله </a:t>
            </a: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50 </a:t>
            </a:r>
            <a:r>
              <a:rPr 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B </a:t>
            </a:r>
            <a:r>
              <a:rPr lang="en-US" sz="2600" dirty="0" err="1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Titr</a:t>
            </a: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و زیرعنوان‌ها </a:t>
            </a: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30 </a:t>
            </a: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می‌باشد.</a:t>
            </a:r>
          </a:p>
          <a:p>
            <a:pPr marL="457176" indent="-457176" algn="just" rtl="1">
              <a:buFont typeface="Wingdings" panose="05000000000000000000" pitchFamily="2" charset="2"/>
              <a:buChar char="§"/>
              <a:defRPr/>
            </a:pPr>
            <a:r>
              <a:rPr lang="fa-IR" alt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زیر عنوان 1 باید شامل چکیده مقاله باشد.</a:t>
            </a:r>
          </a:p>
          <a:p>
            <a:pPr marL="457176" indent="-457176" algn="just" rtl="1">
              <a:buFont typeface="Wingdings" panose="05000000000000000000" pitchFamily="2" charset="2"/>
              <a:buChar char="§"/>
              <a:defRPr/>
            </a:pPr>
            <a:r>
              <a:rPr lang="fa-IR" alt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آخرین زیرعنوان باید شامل چند مرجع منتخب استفاده شده در پوستر باشد.</a:t>
            </a:r>
          </a:p>
          <a:p>
            <a:pPr marL="457176" indent="-457176" algn="just" rtl="1">
              <a:buFont typeface="Wingdings" panose="05000000000000000000" pitchFamily="2" charset="2"/>
              <a:buChar char="§"/>
              <a:defRPr/>
            </a:pP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تمامی شکل‌ها و جداول ارائه شده باید دارای عنوان باشند.</a:t>
            </a:r>
          </a:p>
          <a:p>
            <a:pPr marL="457176" indent="-457176" algn="just" rtl="1">
              <a:buFont typeface="Wingdings" panose="05000000000000000000" pitchFamily="2" charset="2"/>
              <a:buChar char="§"/>
              <a:defRPr/>
            </a:pPr>
            <a:r>
              <a:rPr lang="ar-SA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ابعاد </a:t>
            </a: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پوستر</a:t>
            </a:r>
            <a:r>
              <a:rPr lang="ar-SA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: ابعاد</a:t>
            </a: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پوستر70</a:t>
            </a:r>
            <a:r>
              <a:rPr lang="ar-SA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×</a:t>
            </a: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50 (50 </a:t>
            </a: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سانتیمتر عرض و </a:t>
            </a: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70 </a:t>
            </a: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سانتیمتر طول) و به صورت عمودی </a:t>
            </a: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می‌باشد</a:t>
            </a: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  <a:p>
            <a:pPr marL="457176" indent="-457176" algn="just" rtl="1">
              <a:buFont typeface="Wingdings" panose="05000000000000000000" pitchFamily="2" charset="2"/>
              <a:buChar char="§"/>
              <a:defRPr/>
            </a:pPr>
            <a:r>
              <a:rPr lang="fa-IR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پوستر </a:t>
            </a: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باید در یک صفحه تهیه شود.</a:t>
            </a:r>
            <a:endParaRPr lang="en-US" sz="2600" dirty="0">
              <a:solidFill>
                <a:prstClr val="black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457176" indent="-457176" algn="just" rtl="1">
              <a:buFont typeface="Wingdings" panose="05000000000000000000" pitchFamily="2" charset="2"/>
              <a:buChar char="§"/>
              <a:defRPr/>
            </a:pP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هر دو فایل </a:t>
            </a:r>
            <a:r>
              <a:rPr 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pptx</a:t>
            </a: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و </a:t>
            </a:r>
            <a:r>
              <a:rPr 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pdf</a:t>
            </a: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پوستر باید </a:t>
            </a: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ارسال شود</a:t>
            </a: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  <a:p>
            <a:pPr marL="457176" indent="-457176" algn="just" rtl="1">
              <a:buFont typeface="Wingdings" panose="05000000000000000000" pitchFamily="2" charset="2"/>
              <a:buChar char="§"/>
              <a:defRPr/>
            </a:pPr>
            <a:r>
              <a:rPr lang="ar-SA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با توجه به فرمت ارائه شده برای مقالات</a:t>
            </a: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ar-SA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پوستر</a:t>
            </a: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،</a:t>
            </a:r>
            <a:r>
              <a:rPr lang="ar-SA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پژوهشگران </a:t>
            </a: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محترم</a:t>
            </a:r>
            <a:r>
              <a:rPr lang="ar-SA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تا تاریخ </a:t>
            </a:r>
            <a:r>
              <a:rPr lang="fa-IR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30 </a:t>
            </a: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ابان </a:t>
            </a:r>
            <a:r>
              <a:rPr lang="fa-IR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1403 </a:t>
            </a:r>
            <a:r>
              <a:rPr lang="ar-SA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فرصت دارند تا فایل</a:t>
            </a: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‌</a:t>
            </a:r>
            <a:r>
              <a:rPr lang="ar-SA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های خود را </a:t>
            </a:r>
            <a:r>
              <a:rPr lang="fa-IR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در </a:t>
            </a:r>
            <a:r>
              <a:rPr lang="fa-IR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تارنمای بنیاد استان بارگذاری کنند.</a:t>
            </a:r>
          </a:p>
          <a:p>
            <a:pPr marL="457176" indent="-457176" algn="just" rtl="1">
              <a:buFont typeface="Wingdings" panose="05000000000000000000" pitchFamily="2" charset="2"/>
              <a:buChar char="§"/>
              <a:defRPr/>
            </a:pPr>
            <a:r>
              <a:rPr lang="fa-IR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جعبه‌های متنی آماده شده را متناسب با میزان متن خود، کوچک یا بزرگ (فقط به صورت عمودی) نمایید.</a:t>
            </a:r>
            <a:endParaRPr lang="fa-IR" sz="2600" dirty="0">
              <a:solidFill>
                <a:prstClr val="black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108CAB-25F1-7AFF-CF60-72FC663EDB1E}"/>
              </a:ext>
            </a:extLst>
          </p:cNvPr>
          <p:cNvSpPr txBox="1"/>
          <p:nvPr/>
        </p:nvSpPr>
        <p:spPr>
          <a:xfrm>
            <a:off x="535672" y="6761713"/>
            <a:ext cx="8608328" cy="553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extLst>
              <a:ext uri="{C807C97D-BFC1-408E-A445-0C87EB9F89A2}">
                <ask:lineSketchStyleProps xmlns="" xmlns:ask="http://schemas.microsoft.com/office/drawing/2018/sketchyshapes" sd="981765707">
                  <a:custGeom>
                    <a:avLst/>
                    <a:gdLst>
                      <a:gd name="connsiteX0" fmla="*/ 0 w 10670879"/>
                      <a:gd name="connsiteY0" fmla="*/ 0 h 584775"/>
                      <a:gd name="connsiteX1" fmla="*/ 10670879 w 10670879"/>
                      <a:gd name="connsiteY1" fmla="*/ 0 h 584775"/>
                      <a:gd name="connsiteX2" fmla="*/ 10670879 w 10670879"/>
                      <a:gd name="connsiteY2" fmla="*/ 584775 h 584775"/>
                      <a:gd name="connsiteX3" fmla="*/ 0 w 10670879"/>
                      <a:gd name="connsiteY3" fmla="*/ 584775 h 584775"/>
                      <a:gd name="connsiteX4" fmla="*/ 0 w 10670879"/>
                      <a:gd name="connsiteY4" fmla="*/ 0 h 5847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670879" h="584775" fill="none" extrusionOk="0">
                        <a:moveTo>
                          <a:pt x="0" y="0"/>
                        </a:moveTo>
                        <a:cubicBezTo>
                          <a:pt x="1533988" y="-33775"/>
                          <a:pt x="5536310" y="138873"/>
                          <a:pt x="10670879" y="0"/>
                        </a:cubicBezTo>
                        <a:cubicBezTo>
                          <a:pt x="10695012" y="72806"/>
                          <a:pt x="10652274" y="439861"/>
                          <a:pt x="10670879" y="584775"/>
                        </a:cubicBezTo>
                        <a:cubicBezTo>
                          <a:pt x="6469839" y="447445"/>
                          <a:pt x="1851482" y="446919"/>
                          <a:pt x="0" y="584775"/>
                        </a:cubicBezTo>
                        <a:cubicBezTo>
                          <a:pt x="27201" y="374681"/>
                          <a:pt x="47523" y="109891"/>
                          <a:pt x="0" y="0"/>
                        </a:cubicBezTo>
                        <a:close/>
                      </a:path>
                      <a:path w="10670879" h="584775" stroke="0" extrusionOk="0">
                        <a:moveTo>
                          <a:pt x="0" y="0"/>
                        </a:moveTo>
                        <a:cubicBezTo>
                          <a:pt x="5232093" y="-101487"/>
                          <a:pt x="7535670" y="-162162"/>
                          <a:pt x="10670879" y="0"/>
                        </a:cubicBezTo>
                        <a:cubicBezTo>
                          <a:pt x="10704382" y="236829"/>
                          <a:pt x="10687442" y="342660"/>
                          <a:pt x="10670879" y="584775"/>
                        </a:cubicBezTo>
                        <a:cubicBezTo>
                          <a:pt x="9151806" y="634840"/>
                          <a:pt x="3400862" y="426326"/>
                          <a:pt x="0" y="584775"/>
                        </a:cubicBezTo>
                        <a:cubicBezTo>
                          <a:pt x="-913" y="335395"/>
                          <a:pt x="28512" y="19632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r" rtl="1">
              <a:defRPr sz="3200">
                <a:solidFill>
                  <a:schemeClr val="dk1"/>
                </a:solidFill>
                <a:cs typeface="B Titr" panose="00000700000000000000" pitchFamily="2" charset="-78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fa-IR" sz="3000" dirty="0" smtClean="0">
                <a:solidFill>
                  <a:srgbClr val="7030A0"/>
                </a:solidFill>
              </a:rPr>
              <a:t>برگزیده تسهیلات:</a:t>
            </a:r>
            <a:endParaRPr lang="fa-IR" sz="3000" dirty="0">
              <a:solidFill>
                <a:srgbClr val="7030A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5A29C3-BDF4-A79B-86D9-1FB57320C338}"/>
              </a:ext>
            </a:extLst>
          </p:cNvPr>
          <p:cNvSpPr txBox="1"/>
          <p:nvPr/>
        </p:nvSpPr>
        <p:spPr>
          <a:xfrm>
            <a:off x="535673" y="7643714"/>
            <a:ext cx="8372353" cy="249299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fa-IR" altLang="en-US" sz="4000" dirty="0">
                <a:solidFill>
                  <a:srgbClr val="7030A0"/>
                </a:solidFill>
                <a:latin typeface="Calibri" pitchFamily="34" charset="0"/>
                <a:cs typeface="B Titr" panose="00000700000000000000" pitchFamily="2" charset="-78"/>
              </a:rPr>
              <a:t>اطلاعات:</a:t>
            </a:r>
          </a:p>
          <a:p>
            <a:pPr indent="486662" algn="just" rtl="1">
              <a:defRPr/>
            </a:pPr>
            <a:r>
              <a:rPr lang="fa-IR" alt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عکس‌ها و تصاویر از نظر اندازه و وضوح به صورت شفاف و گویا تنظیم شوند. تمامی شکل‌ها و جداول ارائه شده باید داراي عنوان و ارجاع به منابع باشند.</a:t>
            </a:r>
          </a:p>
          <a:p>
            <a:pPr algn="just" rtl="1" eaLnBrk="1" hangingPunct="1">
              <a:defRPr/>
            </a:pPr>
            <a:endParaRPr lang="fa-IR" altLang="en-US" sz="3200" b="1" dirty="0">
              <a:latin typeface="Times New Roman" panose="02020603050405020304" pitchFamily="18" charset="0"/>
              <a:cs typeface="B Titr" panose="00000700000000000000" pitchFamily="2" charset="-78"/>
            </a:endParaRPr>
          </a:p>
          <a:p>
            <a:pPr algn="just" rtl="1" eaLnBrk="1" hangingPunct="1">
              <a:defRPr/>
            </a:pPr>
            <a:endParaRPr lang="fa-IR" altLang="en-US" sz="3200" b="1" dirty="0">
              <a:latin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E65F12-0D65-5D62-21E9-F8738A36F35B}"/>
              </a:ext>
            </a:extLst>
          </p:cNvPr>
          <p:cNvSpPr txBox="1"/>
          <p:nvPr/>
        </p:nvSpPr>
        <p:spPr>
          <a:xfrm>
            <a:off x="535673" y="19348751"/>
            <a:ext cx="8372352" cy="110799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fa-IR" altLang="en-US" sz="4000" dirty="0" smtClean="0">
                <a:solidFill>
                  <a:srgbClr val="7030A0"/>
                </a:solidFill>
                <a:latin typeface="Calibri" pitchFamily="34" charset="0"/>
                <a:cs typeface="B Titr" panose="00000700000000000000" pitchFamily="2" charset="-78"/>
              </a:rPr>
              <a:t>نتیجه‌گیری</a:t>
            </a:r>
            <a:r>
              <a:rPr lang="fa-IR" altLang="en-US" sz="4000" dirty="0">
                <a:solidFill>
                  <a:srgbClr val="7030A0"/>
                </a:solidFill>
                <a:latin typeface="Calibri" pitchFamily="34" charset="0"/>
                <a:cs typeface="B Titr" panose="00000700000000000000" pitchFamily="2" charset="-78"/>
              </a:rPr>
              <a:t>:</a:t>
            </a:r>
          </a:p>
          <a:p>
            <a:pPr indent="486662" algn="just" rtl="1">
              <a:defRPr/>
            </a:pPr>
            <a:r>
              <a:rPr lang="fa-IR" alt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وجود بخش جمع‌بندي و نتيجه‌گيري پس از متن اصلي مقاله الزامي است.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D7ADF7-789C-A3CF-74D5-809F630D260A}"/>
              </a:ext>
            </a:extLst>
          </p:cNvPr>
          <p:cNvSpPr txBox="1"/>
          <p:nvPr/>
        </p:nvSpPr>
        <p:spPr>
          <a:xfrm>
            <a:off x="9143999" y="16349545"/>
            <a:ext cx="8395855" cy="233910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fa-IR" altLang="en-US" sz="4000" dirty="0">
                <a:solidFill>
                  <a:srgbClr val="7030A0"/>
                </a:solidFill>
                <a:latin typeface="Calibri" pitchFamily="34" charset="0"/>
                <a:cs typeface="B Titr" panose="00000700000000000000" pitchFamily="2" charset="-78"/>
              </a:rPr>
              <a:t>سوال و هدف تحقیق:</a:t>
            </a:r>
            <a:endParaRPr lang="en-US" altLang="en-US" sz="4000" dirty="0">
              <a:solidFill>
                <a:srgbClr val="7030A0"/>
              </a:solidFill>
              <a:latin typeface="Calibri" pitchFamily="34" charset="0"/>
              <a:cs typeface="B Titr" panose="00000700000000000000" pitchFamily="2" charset="-78"/>
            </a:endParaRPr>
          </a:p>
          <a:p>
            <a:pPr algn="just" rtl="1">
              <a:defRPr/>
            </a:pPr>
            <a:endParaRPr lang="fa-IR" altLang="en-US" sz="2600" dirty="0">
              <a:solidFill>
                <a:prstClr val="black"/>
              </a:solidFill>
              <a:latin typeface="Times New Roman" panose="02020603050405020304" pitchFamily="18" charset="0"/>
              <a:cs typeface="B Titr" panose="00000700000000000000" pitchFamily="2" charset="-78"/>
            </a:endParaRPr>
          </a:p>
          <a:p>
            <a:pPr indent="486662" algn="just" rtl="1">
              <a:defRPr/>
            </a:pPr>
            <a:r>
              <a:rPr lang="fa-IR" alt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متن</a:t>
            </a:r>
          </a:p>
          <a:p>
            <a:pPr indent="486662" algn="just" rtl="1">
              <a:defRPr/>
            </a:pPr>
            <a:endParaRPr lang="fa-IR" altLang="en-US" sz="2600" dirty="0">
              <a:solidFill>
                <a:prstClr val="black"/>
              </a:solidFill>
              <a:latin typeface="Times New Roman" panose="02020603050405020304" pitchFamily="18" charset="0"/>
              <a:cs typeface="B Titr" panose="00000700000000000000" pitchFamily="2" charset="-78"/>
            </a:endParaRPr>
          </a:p>
          <a:p>
            <a:pPr indent="486662" algn="just" rtl="1">
              <a:defRPr/>
            </a:pPr>
            <a:endParaRPr lang="fa-IR" altLang="en-US" sz="2600" dirty="0">
              <a:solidFill>
                <a:prstClr val="black"/>
              </a:solidFill>
              <a:latin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5756E7-B639-0598-3010-93199DD76949}"/>
              </a:ext>
            </a:extLst>
          </p:cNvPr>
          <p:cNvSpPr txBox="1"/>
          <p:nvPr/>
        </p:nvSpPr>
        <p:spPr>
          <a:xfrm>
            <a:off x="9144000" y="19348751"/>
            <a:ext cx="8395855" cy="232371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fa-IR" altLang="en-US" sz="3900" dirty="0">
                <a:solidFill>
                  <a:srgbClr val="7030A0"/>
                </a:solidFill>
                <a:latin typeface="Calibri" pitchFamily="34" charset="0"/>
                <a:cs typeface="B Titr" panose="00000700000000000000" pitchFamily="2" charset="-78"/>
              </a:rPr>
              <a:t>مبانی نظری یا روش تحقیق:</a:t>
            </a:r>
          </a:p>
          <a:p>
            <a:pPr algn="just" rtl="1">
              <a:defRPr/>
            </a:pPr>
            <a:endParaRPr lang="fa-IR" altLang="en-US" sz="2600" dirty="0">
              <a:solidFill>
                <a:prstClr val="black"/>
              </a:solidFill>
              <a:latin typeface="Times New Roman" panose="02020603050405020304" pitchFamily="18" charset="0"/>
              <a:cs typeface="B Titr" panose="00000700000000000000" pitchFamily="2" charset="-78"/>
            </a:endParaRPr>
          </a:p>
          <a:p>
            <a:pPr indent="486662" algn="just" rtl="1">
              <a:defRPr/>
            </a:pPr>
            <a:r>
              <a:rPr lang="fa-IR" alt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متن</a:t>
            </a:r>
          </a:p>
          <a:p>
            <a:pPr indent="486662" algn="just" rtl="1">
              <a:defRPr/>
            </a:pPr>
            <a:endParaRPr lang="fa-IR" altLang="en-US" sz="2600" dirty="0">
              <a:solidFill>
                <a:prstClr val="black"/>
              </a:solidFill>
              <a:latin typeface="Times New Roman" panose="02020603050405020304" pitchFamily="18" charset="0"/>
              <a:cs typeface="B Titr" panose="00000700000000000000" pitchFamily="2" charset="-78"/>
            </a:endParaRPr>
          </a:p>
          <a:p>
            <a:pPr indent="486662" algn="just" rtl="1">
              <a:defRPr/>
            </a:pPr>
            <a:endParaRPr lang="fa-IR" altLang="en-US" sz="2600" dirty="0">
              <a:solidFill>
                <a:prstClr val="black"/>
              </a:solidFill>
              <a:latin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4EFB7CC-A162-5C7A-9600-7169EB197E72}"/>
              </a:ext>
            </a:extLst>
          </p:cNvPr>
          <p:cNvSpPr txBox="1"/>
          <p:nvPr/>
        </p:nvSpPr>
        <p:spPr>
          <a:xfrm>
            <a:off x="535673" y="14535279"/>
            <a:ext cx="8339989" cy="113877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 rtl="1" eaLnBrk="1" hangingPunct="1">
              <a:defRPr/>
            </a:pPr>
            <a:r>
              <a:rPr lang="fa-IR" altLang="en-US" sz="4000" dirty="0">
                <a:solidFill>
                  <a:srgbClr val="7030A0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نتایج و تحلیل:</a:t>
            </a:r>
          </a:p>
          <a:p>
            <a:pPr indent="486662" algn="just" rtl="1">
              <a:defRPr/>
            </a:pPr>
            <a:r>
              <a:rPr lang="fa-IR" alt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نتایج طراحی و شبیه سازی (در صورت وجود)</a:t>
            </a:r>
          </a:p>
        </p:txBody>
      </p:sp>
    </p:spTree>
    <p:extLst>
      <p:ext uri="{BB962C8B-B14F-4D97-AF65-F5344CB8AC3E}">
        <p14:creationId xmlns:p14="http://schemas.microsoft.com/office/powerpoint/2010/main" val="193098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385</TotalTime>
  <Words>266</Words>
  <Application>Microsoft Office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 Nazanin</vt:lpstr>
      <vt:lpstr>B Titr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HF</dc:creator>
  <cp:lastModifiedBy>HF</cp:lastModifiedBy>
  <cp:revision>8</cp:revision>
  <dcterms:created xsi:type="dcterms:W3CDTF">2022-11-07T09:35:27Z</dcterms:created>
  <dcterms:modified xsi:type="dcterms:W3CDTF">2024-11-04T11:17:31Z</dcterms:modified>
</cp:coreProperties>
</file>